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314" r:id="rId2"/>
    <p:sldId id="333" r:id="rId3"/>
    <p:sldId id="313" r:id="rId4"/>
    <p:sldId id="315" r:id="rId5"/>
    <p:sldId id="317" r:id="rId6"/>
    <p:sldId id="325" r:id="rId7"/>
    <p:sldId id="324" r:id="rId8"/>
    <p:sldId id="300" r:id="rId9"/>
    <p:sldId id="318" r:id="rId10"/>
    <p:sldId id="319" r:id="rId11"/>
    <p:sldId id="329" r:id="rId12"/>
    <p:sldId id="327" r:id="rId13"/>
    <p:sldId id="328" r:id="rId14"/>
    <p:sldId id="320" r:id="rId15"/>
    <p:sldId id="323" r:id="rId16"/>
    <p:sldId id="330" r:id="rId17"/>
    <p:sldId id="331" r:id="rId18"/>
    <p:sldId id="326" r:id="rId19"/>
    <p:sldId id="321" r:id="rId20"/>
    <p:sldId id="334" r:id="rId21"/>
    <p:sldId id="260" r:id="rId22"/>
    <p:sldId id="33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EE3"/>
    <a:srgbClr val="191B0E"/>
    <a:srgbClr val="CFB97C"/>
    <a:srgbClr val="FF0000"/>
    <a:srgbClr val="00DD00"/>
    <a:srgbClr val="098A42"/>
    <a:srgbClr val="FFA700"/>
    <a:srgbClr val="FF76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88"/>
    <p:restoredTop sz="94640"/>
  </p:normalViewPr>
  <p:slideViewPr>
    <p:cSldViewPr snapToGrid="0" snapToObjects="1">
      <p:cViewPr varScale="1">
        <p:scale>
          <a:sx n="110" d="100"/>
          <a:sy n="110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A9165A-B45E-8849-834E-447CFF0AE0BF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19BEA-9594-D246-BCF3-59DF0B405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90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5400" b="1" i="0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sz="11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39FB44A-EB00-7847-BB79-6D61DF613F31}" type="datetime1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sz="11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sz="11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F0289A9-332F-2743-85EA-7B12047DA43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698855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384048">
              <a:buFont typeface="Arial" panose="020B0604020202020204" pitchFamily="34" charset="0"/>
              <a:buChar char="•"/>
              <a:defRPr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384048">
              <a:buFont typeface="Arial" panose="020B0604020202020204" pitchFamily="34" charset="0"/>
              <a:buChar char="•"/>
              <a:defRPr i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86000" indent="-384048">
              <a:buFont typeface="Wingdings" pitchFamily="2" charset="2"/>
              <a:buChar char="Ø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FCB54-47F6-E743-A516-B170A0E135B9}" type="datetime1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289A9-332F-2743-85EA-7B12047DA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5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5400" b="1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5471933-C98B-6A46-BAA4-DD46CCAA6D30}" type="datetime1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F0289A9-332F-2743-85EA-7B12047DA4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4203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="1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384048">
              <a:buFont typeface="Arial" panose="020B0604020202020204" pitchFamily="34" charset="0"/>
              <a:buChar char="•"/>
              <a:defRPr i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384048">
              <a:buFont typeface="Courier New" panose="02070309020205020404" pitchFamily="49" charset="0"/>
              <a:buChar char="o"/>
              <a:defRPr i="1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384048">
              <a:buFont typeface="Arial" panose="020B0604020202020204" pitchFamily="34" charset="0"/>
              <a:buChar char="•"/>
              <a:defRPr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384048">
              <a:buFont typeface="Courier New" panose="02070309020205020404" pitchFamily="49" charset="0"/>
              <a:buChar char="o"/>
              <a:defRPr i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257E39F-51C7-C14D-BDAD-4D89FC0C4F01}" type="datetime1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F0289A9-332F-2743-85EA-7B12047DA4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68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507675"/>
            <a:ext cx="10183091" cy="703613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D13EE0-5858-B941-B17C-289ED3A28292}" type="datetime1">
              <a:rPr lang="en-US" smtClean="0"/>
              <a:t>2/18/19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F0289A9-332F-2743-85EA-7B12047DA4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AEE696E-BBA6-A14A-9ECB-9A583FDFEBB7}" type="datetime1">
              <a:rPr lang="en-US" smtClean="0"/>
              <a:t>2/18/19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F0289A9-332F-2743-85EA-7B12047DA4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70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3200" b="1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384048">
              <a:buFont typeface="Arial" panose="020B0604020202020204" pitchFamily="34" charset="0"/>
              <a:buChar char="•"/>
              <a:defRPr sz="200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384048">
              <a:buFont typeface="Courier New" panose="02070309020205020404" pitchFamily="49" charset="0"/>
              <a:buChar char="o"/>
              <a:defRPr sz="1800" i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286000" indent="-384048">
              <a:buFont typeface="Wingdings" pitchFamily="2" charset="2"/>
              <a:buChar char="Ø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04C1E1E-281E-8D4F-BFF9-D83BD4B92DCB}" type="datetime1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F0289A9-332F-2743-85EA-7B12047DA4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57257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E693FE3-1500-F348-A8A2-326594708EB7}" type="datetime1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F0289A9-332F-2743-85EA-7B12047DA4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70976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45060-8551-3D4A-BCC7-B214E046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9551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DC5600D-CDA7-AE4C-9153-D990F2E8A5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0" y="5529264"/>
            <a:ext cx="8345715" cy="523875"/>
          </a:xfrm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9296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A7FE03E-A960-8946-B8BA-3E78BB4D887F}" type="datetime1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F0289A9-332F-2743-85EA-7B12047DA43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2386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68" r:id="rId7"/>
    <p:sldLayoutId id="2147483669" r:id="rId8"/>
    <p:sldLayoutId id="2147483672" r:id="rId9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s.cyberaces.org/tutorials/view/3-3-3" TargetMode="External"/><Relationship Id="rId2" Type="http://schemas.openxmlformats.org/officeDocument/2006/relationships/hyperlink" Target="http://technet.microsoft.com/en-us/library/hh857339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club.org/#vDesertOasis" TargetMode="External"/><Relationship Id="rId2" Type="http://schemas.openxmlformats.org/officeDocument/2006/relationships/hyperlink" Target="http://www.maths.manchester.ac.uk/cryptography_competition_the_imitation_game/index.php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tiff"/><Relationship Id="rId5" Type="http://schemas.openxmlformats.org/officeDocument/2006/relationships/image" Target="../media/image1.tiff"/><Relationship Id="rId4" Type="http://schemas.openxmlformats.org/officeDocument/2006/relationships/image" Target="../media/image2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s://cybergames.circadenc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regexone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AbSdKm5JNSo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450EB-880E-DA4E-995E-D33E17F1C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1301361"/>
            <a:ext cx="9612971" cy="2127640"/>
          </a:xfrm>
        </p:spPr>
        <p:txBody>
          <a:bodyPr>
            <a:normAutofit/>
          </a:bodyPr>
          <a:lstStyle/>
          <a:p>
            <a:r>
              <a:rPr lang="en-US" sz="4400" dirty="0"/>
              <a:t>Design, Build or Break Cyber Games for K-12 Education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B5C4C-9C16-EC48-A099-8C99BBBFC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289A9-332F-2743-85EA-7B12047DA435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B951E3-E1A4-D94D-A8E8-54CCB830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95" y="4293966"/>
            <a:ext cx="7482669" cy="93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48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B8B06-9765-ED43-AB06-5FE4E03ED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PowerShell/Scripting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0E0B2-0A65-EC47-8E04-E079972E5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550" y="1638300"/>
            <a:ext cx="6390167" cy="5219700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Practical Uses  in Cyber</a:t>
            </a:r>
          </a:p>
          <a:p>
            <a:pPr lvl="1"/>
            <a:r>
              <a:rPr lang="es-ES_tradnl" dirty="0" err="1"/>
              <a:t>Used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both</a:t>
            </a:r>
            <a:r>
              <a:rPr lang="es-ES_tradnl" dirty="0"/>
              <a:t> </a:t>
            </a:r>
            <a:r>
              <a:rPr lang="es-ES_tradnl" dirty="0" err="1"/>
              <a:t>system</a:t>
            </a:r>
            <a:r>
              <a:rPr lang="es-ES_tradnl" dirty="0"/>
              <a:t> </a:t>
            </a:r>
            <a:r>
              <a:rPr lang="es-ES_tradnl" dirty="0" err="1"/>
              <a:t>administrators</a:t>
            </a:r>
            <a:r>
              <a:rPr lang="es-ES_tradnl" dirty="0"/>
              <a:t> and hackers</a:t>
            </a:r>
          </a:p>
          <a:p>
            <a:pPr lvl="1"/>
            <a:r>
              <a:rPr lang="es-ES_tradnl" dirty="0" err="1"/>
              <a:t>Gather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r>
              <a:rPr lang="es-ES_tradnl" dirty="0"/>
              <a:t> of </a:t>
            </a:r>
            <a:r>
              <a:rPr lang="es-ES_tradnl" dirty="0" err="1"/>
              <a:t>devices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network</a:t>
            </a:r>
            <a:r>
              <a:rPr lang="es-ES_tradnl" dirty="0"/>
              <a:t> (</a:t>
            </a:r>
            <a:r>
              <a:rPr lang="es-ES_tradnl" dirty="0" err="1"/>
              <a:t>or</a:t>
            </a:r>
            <a:r>
              <a:rPr lang="es-ES_tradnl" dirty="0"/>
              <a:t> monitor </a:t>
            </a:r>
            <a:r>
              <a:rPr lang="es-ES_tradnl" dirty="0" err="1"/>
              <a:t>when</a:t>
            </a:r>
            <a:r>
              <a:rPr lang="es-ES_tradnl" dirty="0"/>
              <a:t> new </a:t>
            </a:r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added</a:t>
            </a:r>
            <a:r>
              <a:rPr lang="es-ES_tradnl" dirty="0"/>
              <a:t>)</a:t>
            </a:r>
          </a:p>
          <a:p>
            <a:pPr lvl="1"/>
            <a:r>
              <a:rPr lang="es-ES_tradnl" dirty="0" err="1"/>
              <a:t>Comparing</a:t>
            </a:r>
            <a:r>
              <a:rPr lang="es-ES_tradnl" dirty="0"/>
              <a:t> files</a:t>
            </a:r>
          </a:p>
          <a:p>
            <a:pPr lvl="1"/>
            <a:r>
              <a:rPr lang="es-ES_tradnl" dirty="0" err="1"/>
              <a:t>Reconnaissance</a:t>
            </a:r>
            <a:r>
              <a:rPr lang="es-ES_tradnl" dirty="0"/>
              <a:t> of </a:t>
            </a:r>
            <a:r>
              <a:rPr lang="es-ES_tradnl" dirty="0" err="1"/>
              <a:t>users</a:t>
            </a:r>
            <a:r>
              <a:rPr lang="es-ES_tradnl" dirty="0"/>
              <a:t>, files and </a:t>
            </a:r>
            <a:r>
              <a:rPr lang="es-ES_tradnl" dirty="0" err="1"/>
              <a:t>processes</a:t>
            </a:r>
            <a:endParaRPr lang="es-ES_tradnl" dirty="0"/>
          </a:p>
          <a:p>
            <a:pPr lvl="1"/>
            <a:r>
              <a:rPr lang="es-ES_tradnl" dirty="0" err="1"/>
              <a:t>Monitoring</a:t>
            </a:r>
            <a:r>
              <a:rPr lang="es-ES_tradnl" dirty="0"/>
              <a:t> of Active </a:t>
            </a:r>
            <a:r>
              <a:rPr lang="es-ES_tradnl" dirty="0" err="1"/>
              <a:t>Directory</a:t>
            </a:r>
            <a:r>
              <a:rPr lang="es-ES_tradnl" dirty="0"/>
              <a:t> (</a:t>
            </a:r>
            <a:r>
              <a:rPr lang="es-ES_tradnl" dirty="0" err="1"/>
              <a:t>user</a:t>
            </a:r>
            <a:r>
              <a:rPr lang="es-ES_tradnl" dirty="0"/>
              <a:t> </a:t>
            </a:r>
            <a:r>
              <a:rPr lang="es-ES_tradnl" dirty="0" err="1"/>
              <a:t>accounts</a:t>
            </a:r>
            <a:r>
              <a:rPr lang="es-ES_tradnl" dirty="0"/>
              <a:t>)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changes</a:t>
            </a:r>
            <a:endParaRPr lang="es-ES_tradnl" dirty="0"/>
          </a:p>
          <a:p>
            <a:pPr lvl="1"/>
            <a:endParaRPr lang="es-ES_tradnl" dirty="0"/>
          </a:p>
          <a:p>
            <a:r>
              <a:rPr lang="es-ES_tradnl" dirty="0" err="1"/>
              <a:t>References</a:t>
            </a:r>
            <a:r>
              <a:rPr lang="es-ES_tradnl" dirty="0"/>
              <a:t> and </a:t>
            </a:r>
            <a:r>
              <a:rPr lang="es-ES_tradnl" dirty="0" err="1"/>
              <a:t>Examples</a:t>
            </a:r>
            <a:endParaRPr lang="en-US" dirty="0"/>
          </a:p>
          <a:p>
            <a:pPr lvl="1"/>
            <a:r>
              <a:rPr lang="en-US" dirty="0"/>
              <a:t>PowerShellv4 </a:t>
            </a:r>
            <a:r>
              <a:rPr lang="en-US" i="1" dirty="0">
                <a:hlinkClick r:id="rId2"/>
              </a:rPr>
              <a:t>http://technet.microsoft.com/en-us/library/hh857339.aspx</a:t>
            </a:r>
            <a:endParaRPr lang="en-US" i="1" dirty="0"/>
          </a:p>
          <a:p>
            <a:pPr lvl="1"/>
            <a:r>
              <a:rPr lang="en-US" dirty="0">
                <a:hlinkClick r:id="rId3"/>
              </a:rPr>
              <a:t>Cyber Aces Scripting</a:t>
            </a:r>
            <a:r>
              <a:rPr lang="en-US" dirty="0"/>
              <a:t>   (Free, on-line) for basic scripting and programming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DE8B1-118F-AF4F-AC6A-3E1294C0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289A9-332F-2743-85EA-7B12047DA435}" type="slidenum">
              <a:rPr lang="en-US" smtClean="0"/>
              <a:t>10</a:t>
            </a:fld>
            <a:endParaRPr lang="en-US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FD5A8DDF-A533-4F4B-9DF7-E45D1385E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367" y="1212850"/>
            <a:ext cx="45085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287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E334C-5804-754F-A3B8-D529CB114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FE24-2CC4-F841-A34B-AEC185135B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3180" y="1594063"/>
            <a:ext cx="5039020" cy="3581401"/>
          </a:xfrm>
        </p:spPr>
        <p:txBody>
          <a:bodyPr/>
          <a:lstStyle/>
          <a:p>
            <a:r>
              <a:rPr lang="en-US" dirty="0"/>
              <a:t>Learning Goals/Messages</a:t>
            </a:r>
          </a:p>
          <a:p>
            <a:pPr lvl="1"/>
            <a:r>
              <a:rPr lang="en-US" dirty="0"/>
              <a:t>Cyber Risk = Probability X Impact</a:t>
            </a:r>
          </a:p>
          <a:p>
            <a:pPr lvl="1"/>
            <a:r>
              <a:rPr lang="en-US" dirty="0"/>
              <a:t>Players need to be comfortable in estimating probability and confidence level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110BC-AB76-C848-9CAA-FBA57877D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289A9-332F-2743-85EA-7B12047DA43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" name="Picture 2" descr="mage result for image of monte carlo casino">
            <a:extLst>
              <a:ext uri="{FF2B5EF4-FFF2-40B4-BE49-F238E27FC236}">
                <a16:creationId xmlns:a16="http://schemas.microsoft.com/office/drawing/2014/main" id="{E8BD6161-A998-4C4B-A88A-26683E819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2" r="13081"/>
          <a:stretch/>
        </p:blipFill>
        <p:spPr bwMode="auto">
          <a:xfrm>
            <a:off x="6662721" y="544385"/>
            <a:ext cx="5289758" cy="5680758"/>
          </a:xfrm>
          <a:prstGeom prst="rect">
            <a:avLst/>
          </a:prstGeom>
          <a:noFill/>
          <a:ln w="28575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 w="165100" prst="coolSlant"/>
            <a:bevelB w="165100" prst="coolSlan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55449BB-58AE-A64D-ABD7-6FEB557BC5A3}"/>
              </a:ext>
            </a:extLst>
          </p:cNvPr>
          <p:cNvSpPr/>
          <p:nvPr/>
        </p:nvSpPr>
        <p:spPr>
          <a:xfrm>
            <a:off x="7390299" y="1733860"/>
            <a:ext cx="2546313" cy="607716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Wingdings" charset="2"/>
              <a:buChar char="ü"/>
            </a:pPr>
            <a:r>
              <a:rPr lang="en-US" b="1" dirty="0">
                <a:solidFill>
                  <a:schemeClr val="tx1"/>
                </a:solidFill>
              </a:rPr>
              <a:t>Let’s Bet on You!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71AF9CB-566E-3F4E-93C9-1D1D746D32E1}"/>
              </a:ext>
            </a:extLst>
          </p:cNvPr>
          <p:cNvSpPr/>
          <p:nvPr/>
        </p:nvSpPr>
        <p:spPr>
          <a:xfrm>
            <a:off x="7390299" y="2580452"/>
            <a:ext cx="2546313" cy="607716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Wingdings" charset="2"/>
              <a:buChar char="ü"/>
            </a:pPr>
            <a:r>
              <a:rPr lang="en-US" b="1" dirty="0">
                <a:solidFill>
                  <a:schemeClr val="tx1"/>
                </a:solidFill>
              </a:rPr>
              <a:t>Wheel of Chance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FAE8996-E6F0-124A-A00D-2F1753B26D3E}"/>
              </a:ext>
            </a:extLst>
          </p:cNvPr>
          <p:cNvSpPr/>
          <p:nvPr/>
        </p:nvSpPr>
        <p:spPr>
          <a:xfrm>
            <a:off x="7390299" y="3387811"/>
            <a:ext cx="2546313" cy="607716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Wingdings" charset="2"/>
              <a:buChar char="ü"/>
            </a:pPr>
            <a:r>
              <a:rPr lang="en-US" b="1" dirty="0">
                <a:solidFill>
                  <a:schemeClr val="tx1"/>
                </a:solidFill>
              </a:rPr>
              <a:t>Oh Crap(s)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7AE38ED-05E5-804D-9F18-8D22B98086ED}"/>
              </a:ext>
            </a:extLst>
          </p:cNvPr>
          <p:cNvSpPr/>
          <p:nvPr/>
        </p:nvSpPr>
        <p:spPr>
          <a:xfrm>
            <a:off x="7390299" y="4237700"/>
            <a:ext cx="2546313" cy="607716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Wingdings" charset="2"/>
              <a:buChar char="ü"/>
            </a:pPr>
            <a:r>
              <a:rPr lang="en-US" b="1" dirty="0">
                <a:solidFill>
                  <a:schemeClr val="tx1"/>
                </a:solidFill>
              </a:rPr>
              <a:t>Is it SAFE?</a:t>
            </a:r>
          </a:p>
        </p:txBody>
      </p:sp>
      <p:pic>
        <p:nvPicPr>
          <p:cNvPr id="17" name="Picture 1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CD50D91-F285-464A-A386-F8DD4F3E7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03" y="3432610"/>
            <a:ext cx="4915973" cy="306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03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4F2B-2C90-F043-BCC3-81CE6CB1B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4006D-29C8-7B43-B333-A524636A7D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1638299"/>
            <a:ext cx="5351721" cy="481508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Learning Goals/ Messages</a:t>
            </a:r>
          </a:p>
          <a:p>
            <a:pPr lvl="1"/>
            <a:r>
              <a:rPr lang="en-US" dirty="0"/>
              <a:t>Understand what encryption/cryptography is.  It’s just math to hide create a secret code.  Historically, there have been examples for 1000’s of years.  Explain Scytale (rhymes with Italy).</a:t>
            </a:r>
          </a:p>
          <a:p>
            <a:pPr lvl="2"/>
            <a:r>
              <a:rPr lang="en-US" dirty="0"/>
              <a:t>how frequency analysis (e.g., which requires more data) to solve puzzles </a:t>
            </a:r>
          </a:p>
          <a:p>
            <a:pPr lvl="1"/>
            <a:r>
              <a:rPr lang="en-US" dirty="0"/>
              <a:t>Technology progress in computing have made it easier/faster to break codes (always evolving, never perfect).</a:t>
            </a:r>
          </a:p>
          <a:p>
            <a:pPr lvl="1"/>
            <a:r>
              <a:rPr lang="en-US" dirty="0"/>
              <a:t>It takes time (availability concerns) to encrypt/decrypt everything!  Use it wisely.</a:t>
            </a:r>
          </a:p>
          <a:p>
            <a:pPr lvl="1"/>
            <a:r>
              <a:rPr lang="en-US" dirty="0"/>
              <a:t>It takes management overhead with key management nightmares.  Use it wisely.</a:t>
            </a:r>
          </a:p>
          <a:p>
            <a:r>
              <a:rPr lang="en-US" dirty="0"/>
              <a:t>References</a:t>
            </a:r>
          </a:p>
          <a:p>
            <a:pPr lvl="1"/>
            <a:r>
              <a:rPr lang="en-US" u="sng" dirty="0">
                <a:latin typeface="Arial" charset="0"/>
                <a:ea typeface="Arial" charset="0"/>
                <a:cs typeface="Arial" charset="0"/>
                <a:hlinkClick r:id="rId2"/>
              </a:rPr>
              <a:t>http://www.maths.manchester.ac.uk/cryptography_competition_the_imitation_game/index.php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https://www.cryptoclub.org/#vDesertOasis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31CC65-0C97-F34D-B48F-FB38ED249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289A9-332F-2743-85EA-7B12047DA43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01B440-78CD-D54E-BD09-DF0CD838D6B8}"/>
              </a:ext>
            </a:extLst>
          </p:cNvPr>
          <p:cNvSpPr/>
          <p:nvPr/>
        </p:nvSpPr>
        <p:spPr>
          <a:xfrm>
            <a:off x="6913754" y="3270151"/>
            <a:ext cx="5112325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1000"/>
              <a:tabLst>
                <a:tab pos="45720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Cryptography Curriculum</a:t>
            </a:r>
          </a:p>
          <a:p>
            <a:pPr marL="34290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Encryption/decryption, sender authentication, data integrity, non-repudiation</a:t>
            </a: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Attack classification (ciphertext-only, known plaintext, chosen plaintext, chosen ciphertext)</a:t>
            </a: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Secret key (symmetric), cryptography and public-key (asymmetric) cryptography</a:t>
            </a: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Information-theoretic security (one-time pad, Shannon Theorem)</a:t>
            </a: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Historical Ciphers</a:t>
            </a:r>
          </a:p>
          <a:p>
            <a:pPr marL="800100" lvl="1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dirty="0"/>
              <a:t>Shift cipher, affine cipher, substitution cipher, </a:t>
            </a:r>
            <a:r>
              <a:rPr lang="en-US" dirty="0" err="1"/>
              <a:t>Vigenere</a:t>
            </a:r>
            <a:r>
              <a:rPr lang="en-US" dirty="0"/>
              <a:t> cipher</a:t>
            </a:r>
          </a:p>
          <a:p>
            <a:pPr marL="800100" lvl="1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dirty="0"/>
              <a:t>Hill cipher, Enigma machine</a:t>
            </a:r>
            <a:r>
              <a:rPr lang="en-US" sz="1600" dirty="0"/>
              <a:t> </a:t>
            </a: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BBA7872D-2D11-5D4D-B2FF-D202C0EC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754" y="216906"/>
            <a:ext cx="4564616" cy="28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969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26F-0E5E-1740-BF39-663651EBD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and 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AF318-2D87-734C-AE00-7F50954CD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1801405"/>
            <a:ext cx="5073931" cy="4005177"/>
          </a:xfrm>
        </p:spPr>
        <p:txBody>
          <a:bodyPr>
            <a:normAutofit/>
          </a:bodyPr>
          <a:lstStyle/>
          <a:p>
            <a:r>
              <a:rPr lang="en-US" sz="2400" dirty="0"/>
              <a:t>Learning Goals/ Messages</a:t>
            </a:r>
          </a:p>
          <a:p>
            <a:pPr lvl="1"/>
            <a:r>
              <a:rPr lang="en-US" sz="2400" dirty="0"/>
              <a:t>Know the difference between Identity, </a:t>
            </a:r>
            <a:r>
              <a:rPr lang="en-US" sz="2400" dirty="0" err="1"/>
              <a:t>AuthN</a:t>
            </a:r>
            <a:r>
              <a:rPr lang="en-US" sz="2400" dirty="0"/>
              <a:t>, </a:t>
            </a:r>
            <a:r>
              <a:rPr lang="en-US" sz="2400" dirty="0" err="1"/>
              <a:t>AuthZ</a:t>
            </a:r>
            <a:endParaRPr lang="en-US" sz="2400" dirty="0"/>
          </a:p>
          <a:p>
            <a:pPr lvl="1"/>
            <a:r>
              <a:rPr lang="en-US" sz="2400" dirty="0"/>
              <a:t>Authentication Types</a:t>
            </a:r>
          </a:p>
          <a:p>
            <a:pPr lvl="2"/>
            <a:r>
              <a:rPr lang="en-US" sz="2000" dirty="0"/>
              <a:t>PINs, Passwords, Token/Key</a:t>
            </a:r>
          </a:p>
          <a:p>
            <a:pPr lvl="2"/>
            <a:r>
              <a:rPr lang="en-US" sz="2000" dirty="0"/>
              <a:t>Plusses and minuses of each</a:t>
            </a:r>
          </a:p>
          <a:p>
            <a:pPr lvl="1"/>
            <a:r>
              <a:rPr lang="en-US" sz="2400" dirty="0"/>
              <a:t>Authorization schemes</a:t>
            </a:r>
          </a:p>
          <a:p>
            <a:pPr lvl="2"/>
            <a:r>
              <a:rPr lang="en-US" sz="2000" dirty="0"/>
              <a:t>Role</a:t>
            </a:r>
          </a:p>
          <a:p>
            <a:pPr lvl="2"/>
            <a:r>
              <a:rPr lang="en-US" sz="2000" dirty="0"/>
              <a:t>Comes with a cost of complexity!</a:t>
            </a:r>
          </a:p>
          <a:p>
            <a:pPr lvl="1"/>
            <a:endParaRPr lang="en-US" sz="22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60A0C29-E0D6-B442-8E61-61B1B31FA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056" y="1651344"/>
            <a:ext cx="4813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23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D6A62A-DDC2-D346-BB66-83B336228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4436" y="1480929"/>
            <a:ext cx="9501476" cy="3254321"/>
          </a:xfrm>
        </p:spPr>
        <p:txBody>
          <a:bodyPr>
            <a:normAutofit/>
          </a:bodyPr>
          <a:lstStyle/>
          <a:p>
            <a:pPr algn="l"/>
            <a:r>
              <a:rPr lang="en-US" sz="7000" dirty="0"/>
              <a:t>Challenge Format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451E39-87CA-2B42-AE91-1A061F0BD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8004" y="4804850"/>
            <a:ext cx="5607906" cy="108623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TCP Cyber Game Challenge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F8369-FB06-6643-8A97-460D0DF29B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30683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29149E4-9A04-104D-BB9B-08377DA1AFF3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40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99B68-3A2E-884A-B843-F4271CF8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Format –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0C5D7-6C59-BD45-8D2E-5737C2FF0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5618" y="1424186"/>
            <a:ext cx="6393872" cy="50292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Game Title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Summary 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The Elevator Pitch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Theme/Genre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Audience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Game Flow Summary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Educational Design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Learning Objectives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Puzzle/Challenge Structure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Play Flow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Storyline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Setting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Characters 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Visuals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Game Play Mechanics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Controls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Levels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Technical Requirements:  AI, Art Assets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Scoring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3066C-00C2-BB4C-823F-7A20F549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289A9-332F-2743-85EA-7B12047DA435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E9B5F7F4-5CAD-804A-9C57-25A015B72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494949">
                  <a:alpha val="5490"/>
                </a:srgbClr>
              </a:clrFrom>
              <a:clrTo>
                <a:srgbClr val="49494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1" r="9057"/>
          <a:stretch/>
        </p:blipFill>
        <p:spPr bwMode="auto">
          <a:xfrm>
            <a:off x="7129075" y="2292926"/>
            <a:ext cx="3070114" cy="387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8546D3-3E79-EE47-9BB6-BF9906C25CA8}"/>
              </a:ext>
            </a:extLst>
          </p:cNvPr>
          <p:cNvSpPr txBox="1"/>
          <p:nvPr/>
        </p:nvSpPr>
        <p:spPr>
          <a:xfrm>
            <a:off x="6993556" y="1826761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Game Design Document (GDD)</a:t>
            </a:r>
          </a:p>
        </p:txBody>
      </p:sp>
    </p:spTree>
    <p:extLst>
      <p:ext uri="{BB962C8B-B14F-4D97-AF65-F5344CB8AC3E}">
        <p14:creationId xmlns:p14="http://schemas.microsoft.com/office/powerpoint/2010/main" val="1836918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C87A3-69ED-E44A-9EDF-D16C26DD4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Format -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9A7A8-D01C-A347-BE82-30F45E1B7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85109"/>
            <a:ext cx="9601200" cy="3581400"/>
          </a:xfrm>
        </p:spPr>
        <p:txBody>
          <a:bodyPr/>
          <a:lstStyle/>
          <a:p>
            <a:r>
              <a:rPr lang="en-US" dirty="0"/>
              <a:t>Mock up (chart flip through)</a:t>
            </a:r>
          </a:p>
          <a:p>
            <a:r>
              <a:rPr lang="en-US" dirty="0"/>
              <a:t>Physical game play (e.g., cards)</a:t>
            </a:r>
          </a:p>
          <a:p>
            <a:r>
              <a:rPr lang="en-US" dirty="0"/>
              <a:t>Unity3D or </a:t>
            </a:r>
            <a:r>
              <a:rPr lang="en-US" dirty="0" err="1"/>
              <a:t>UnReal</a:t>
            </a:r>
            <a:r>
              <a:rPr lang="en-US" dirty="0"/>
              <a:t> Game Prototype</a:t>
            </a:r>
          </a:p>
          <a:p>
            <a:r>
              <a:rPr lang="en-US" dirty="0"/>
              <a:t>Mobile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8DFA1-5855-5046-8C16-F4648A7B5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289A9-332F-2743-85EA-7B12047DA435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4C9EE-E258-D243-BF1A-57B8D49F3F70}"/>
              </a:ext>
            </a:extLst>
          </p:cNvPr>
          <p:cNvSpPr txBox="1"/>
          <p:nvPr/>
        </p:nvSpPr>
        <p:spPr>
          <a:xfrm>
            <a:off x="2133600" y="4455468"/>
            <a:ext cx="9606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Just about anything that gets across the game play and learning method!</a:t>
            </a:r>
          </a:p>
        </p:txBody>
      </p:sp>
    </p:spTree>
    <p:extLst>
      <p:ext uri="{BB962C8B-B14F-4D97-AF65-F5344CB8AC3E}">
        <p14:creationId xmlns:p14="http://schemas.microsoft.com/office/powerpoint/2010/main" val="1237624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1538D-F039-0F47-9AF5-AF97638C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Format -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22EDB-1F45-CC43-8204-1805B9850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game that can be hacked</a:t>
            </a:r>
          </a:p>
          <a:p>
            <a:pPr lvl="1"/>
            <a:r>
              <a:rPr lang="en-US" dirty="0"/>
              <a:t>Appropriate to age group</a:t>
            </a:r>
          </a:p>
          <a:p>
            <a:pPr lvl="1"/>
            <a:r>
              <a:rPr lang="en-US" dirty="0"/>
              <a:t>Teaches cybersecurity principles through ”hacking”</a:t>
            </a:r>
          </a:p>
          <a:p>
            <a:r>
              <a:rPr lang="en-US" dirty="0"/>
              <a:t>Process that demonstrates hacking </a:t>
            </a:r>
          </a:p>
          <a:p>
            <a:pPr lvl="1"/>
            <a:r>
              <a:rPr lang="en-US" dirty="0"/>
              <a:t>For example, improper inputs cause unintended results </a:t>
            </a:r>
          </a:p>
          <a:p>
            <a:pPr lvl="1"/>
            <a:r>
              <a:rPr lang="en-US" dirty="0"/>
              <a:t>OWASP Top 10 for Web Apps</a:t>
            </a:r>
          </a:p>
          <a:p>
            <a:pPr lvl="1"/>
            <a:r>
              <a:rPr lang="en-US" dirty="0"/>
              <a:t>Essentially Reverse Engineering/</a:t>
            </a:r>
            <a:r>
              <a:rPr lang="en-US" dirty="0" err="1"/>
              <a:t>Pentesting</a:t>
            </a:r>
            <a:r>
              <a:rPr lang="en-US" dirty="0"/>
              <a:t> for Kids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43C77-4996-3945-880B-9DB1EB346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289A9-332F-2743-85EA-7B12047DA4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54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BA12-3CDB-9A4A-BA1F-C7FA99A38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Judging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D8C0A-2C6A-7248-A1FA-9C31755A4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08643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Judges will include experts in cybersecurity, game prototyping, and K-12 education from TCP, Circadence, and the St. </a:t>
            </a:r>
            <a:r>
              <a:rPr lang="en-US" dirty="0" err="1"/>
              <a:t>Vrain</a:t>
            </a:r>
            <a:r>
              <a:rPr lang="en-US"/>
              <a:t> Valley School </a:t>
            </a:r>
            <a:r>
              <a:rPr lang="en-US" dirty="0"/>
              <a:t>District.</a:t>
            </a:r>
          </a:p>
          <a:p>
            <a:r>
              <a:rPr lang="en-US" dirty="0"/>
              <a:t>Educational Merit</a:t>
            </a:r>
          </a:p>
          <a:p>
            <a:pPr lvl="1"/>
            <a:r>
              <a:rPr lang="en-US" dirty="0"/>
              <a:t>Does it teach a topic relevant to Cyber</a:t>
            </a:r>
          </a:p>
          <a:p>
            <a:r>
              <a:rPr lang="en-US" dirty="0"/>
              <a:t>Fun and Engaging</a:t>
            </a:r>
          </a:p>
          <a:p>
            <a:pPr lvl="1"/>
            <a:r>
              <a:rPr lang="en-US" dirty="0"/>
              <a:t>Does it fit the target audience</a:t>
            </a:r>
          </a:p>
          <a:p>
            <a:r>
              <a:rPr lang="en-US" dirty="0"/>
              <a:t>Realistic/Complete</a:t>
            </a:r>
          </a:p>
          <a:p>
            <a:pPr lvl="1"/>
            <a:r>
              <a:rPr lang="en-US" dirty="0"/>
              <a:t>Is the design or prototype sufficient to plan the MVP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15841-D8FC-1642-830D-C762F4D9C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289A9-332F-2743-85EA-7B12047DA435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6F3B4E-0D28-564B-99EB-A650B4519845}"/>
              </a:ext>
            </a:extLst>
          </p:cNvPr>
          <p:cNvSpPr/>
          <p:nvPr/>
        </p:nvSpPr>
        <p:spPr>
          <a:xfrm>
            <a:off x="706582" y="5983583"/>
            <a:ext cx="11485418" cy="393790"/>
          </a:xfrm>
          <a:prstGeom prst="rect">
            <a:avLst/>
          </a:prstGeom>
          <a:solidFill>
            <a:srgbClr val="E7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88782-C575-E040-BC96-910D61F58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5416" y="4027614"/>
            <a:ext cx="4500002" cy="228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84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D6A62A-DDC2-D346-BB66-83B336228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8004" y="1480929"/>
            <a:ext cx="5607908" cy="3254321"/>
          </a:xfrm>
        </p:spPr>
        <p:txBody>
          <a:bodyPr>
            <a:normAutofit/>
          </a:bodyPr>
          <a:lstStyle/>
          <a:p>
            <a:pPr algn="l"/>
            <a:r>
              <a:rPr lang="en-US" sz="7000" dirty="0"/>
              <a:t>Prizes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451E39-87CA-2B42-AE91-1A061F0BD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8004" y="4804850"/>
            <a:ext cx="5607906" cy="108623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TCP Cyber Game Challenge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F8369-FB06-6643-8A97-460D0DF29B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30683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29149E4-9A04-104D-BB9B-08377DA1AFF3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33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9443AD-F27A-3F4C-B204-B51F14E08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09666"/>
            <a:ext cx="10700795" cy="1662034"/>
          </a:xfrm>
        </p:spPr>
        <p:txBody>
          <a:bodyPr>
            <a:normAutofit/>
          </a:bodyPr>
          <a:lstStyle/>
          <a:p>
            <a:r>
              <a:rPr lang="en-US" sz="4000" dirty="0"/>
              <a:t>Technology, Cybersecurity and Policy</a:t>
            </a:r>
            <a:br>
              <a:rPr lang="en-US" sz="4000" dirty="0"/>
            </a:br>
            <a:r>
              <a:rPr lang="en-US" sz="2400" b="0" dirty="0"/>
              <a:t>(formerly the Interdisciplinary Telecom Program)</a:t>
            </a:r>
            <a:endParaRPr lang="en-US" sz="4000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DECC04-4C1F-1E41-849E-F36360718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948720"/>
            <a:ext cx="10275757" cy="4796853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en-US" sz="2800" dirty="0"/>
              <a:t>10,000 </a:t>
            </a:r>
            <a:r>
              <a:rPr lang="en-US" sz="2800" b="0" dirty="0"/>
              <a:t>unfilled Cybersecurity jobs in CO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3.5 million</a:t>
            </a:r>
            <a:r>
              <a:rPr lang="en-US" sz="2800" b="0" dirty="0"/>
              <a:t> globally by 2021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MS</a:t>
            </a:r>
            <a:r>
              <a:rPr lang="en-US" sz="2800" b="0" dirty="0"/>
              <a:t>, </a:t>
            </a:r>
            <a:r>
              <a:rPr lang="en-US" sz="2800" dirty="0"/>
              <a:t>BA/MS</a:t>
            </a:r>
            <a:r>
              <a:rPr lang="en-US" sz="2800" b="0" dirty="0"/>
              <a:t>, </a:t>
            </a:r>
            <a:r>
              <a:rPr lang="en-US" sz="2800" dirty="0"/>
              <a:t>BS/MS </a:t>
            </a:r>
            <a:r>
              <a:rPr lang="en-US" sz="2800" b="0" dirty="0"/>
              <a:t>and </a:t>
            </a:r>
            <a:r>
              <a:rPr lang="en-US" sz="2800" dirty="0"/>
              <a:t>Cyber Minor </a:t>
            </a:r>
            <a:r>
              <a:rPr lang="en-US" sz="2800" b="0" dirty="0"/>
              <a:t>degree offerings</a:t>
            </a:r>
          </a:p>
          <a:p>
            <a:pPr lvl="1">
              <a:spcBef>
                <a:spcPts val="600"/>
              </a:spcBef>
            </a:pPr>
            <a:r>
              <a:rPr lang="en-US" sz="2800" dirty="0"/>
              <a:t>10 new cybersecurity courses</a:t>
            </a:r>
          </a:p>
          <a:p>
            <a:pPr lvl="1">
              <a:spcBef>
                <a:spcPts val="600"/>
              </a:spcBef>
            </a:pPr>
            <a:r>
              <a:rPr lang="en-US" sz="2800" dirty="0"/>
              <a:t>“</a:t>
            </a:r>
            <a:r>
              <a:rPr lang="en-US" sz="2800" b="1" dirty="0"/>
              <a:t>CYBR</a:t>
            </a:r>
            <a:r>
              <a:rPr lang="en-US" sz="2800" dirty="0"/>
              <a:t>” at </a:t>
            </a:r>
            <a:r>
              <a:rPr lang="en-US" sz="2800" b="1" dirty="0" err="1"/>
              <a:t>classes.colorado.edu</a:t>
            </a:r>
            <a:r>
              <a:rPr lang="en-US" sz="2800" b="1" dirty="0"/>
              <a:t> </a:t>
            </a:r>
            <a:r>
              <a:rPr lang="en-US" sz="2800" dirty="0"/>
              <a:t>for Fall 2019</a:t>
            </a:r>
          </a:p>
          <a:p>
            <a:pPr lvl="1">
              <a:spcBef>
                <a:spcPts val="600"/>
              </a:spcBef>
            </a:pPr>
            <a:r>
              <a:rPr lang="en-US" sz="2800" dirty="0"/>
              <a:t>currently “TLEN”</a:t>
            </a:r>
          </a:p>
          <a:p>
            <a:pPr lvl="1">
              <a:spcBef>
                <a:spcPts val="600"/>
              </a:spcBef>
            </a:pPr>
            <a:endParaRPr lang="en-US" sz="2800" dirty="0"/>
          </a:p>
          <a:p>
            <a:pPr marL="0" indent="0" algn="ctr">
              <a:spcBef>
                <a:spcPts val="600"/>
              </a:spcBef>
              <a:buNone/>
            </a:pPr>
            <a:r>
              <a:rPr lang="en-US" sz="2800" b="0" dirty="0"/>
              <a:t>Cybersecurity | Network Engineering | Wireless Engineering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US" sz="2800" b="0" dirty="0"/>
              <a:t>IoT | Blockchain | Cloud Computing | Policy | Law | Economics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US" sz="2800" b="0" dirty="0"/>
              <a:t>Entrepreneurship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C6E08-6BE9-5E46-B62B-E56B9BA6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289A9-332F-2743-85EA-7B12047DA43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63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E6D5079-1217-F348-9527-3404D699F826}"/>
              </a:ext>
            </a:extLst>
          </p:cNvPr>
          <p:cNvGrpSpPr/>
          <p:nvPr/>
        </p:nvGrpSpPr>
        <p:grpSpPr>
          <a:xfrm>
            <a:off x="7573618" y="1161963"/>
            <a:ext cx="4580595" cy="3090169"/>
            <a:chOff x="7573618" y="1161963"/>
            <a:chExt cx="4580595" cy="309016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14E7580-2047-9240-BA26-8A55B9C13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0094" y="1372574"/>
              <a:ext cx="2879558" cy="287955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A19B120-A6D1-5F42-AE16-8302E4DA2604}"/>
                </a:ext>
              </a:extLst>
            </p:cNvPr>
            <p:cNvSpPr/>
            <p:nvPr/>
          </p:nvSpPr>
          <p:spPr>
            <a:xfrm>
              <a:off x="7573618" y="1161963"/>
              <a:ext cx="4580595" cy="1205892"/>
            </a:xfrm>
            <a:prstGeom prst="rect">
              <a:avLst/>
            </a:prstGeom>
            <a:solidFill>
              <a:srgbClr val="EFEE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DD65E34-5DD7-564B-80CF-7C73A087863F}"/>
              </a:ext>
            </a:extLst>
          </p:cNvPr>
          <p:cNvGrpSpPr/>
          <p:nvPr/>
        </p:nvGrpSpPr>
        <p:grpSpPr>
          <a:xfrm>
            <a:off x="1119552" y="4721101"/>
            <a:ext cx="6097019" cy="2957383"/>
            <a:chOff x="969607" y="4771913"/>
            <a:chExt cx="6097019" cy="295738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D2EC29C-63CF-D24C-A687-E11E776B4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2165" y="5026323"/>
              <a:ext cx="3771484" cy="241375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5DAA6D1-F14B-1A4E-B874-3968371AEF48}"/>
                </a:ext>
              </a:extLst>
            </p:cNvPr>
            <p:cNvSpPr/>
            <p:nvPr/>
          </p:nvSpPr>
          <p:spPr>
            <a:xfrm>
              <a:off x="1515405" y="4771913"/>
              <a:ext cx="4580595" cy="1205892"/>
            </a:xfrm>
            <a:prstGeom prst="rect">
              <a:avLst/>
            </a:prstGeom>
            <a:solidFill>
              <a:srgbClr val="EFEE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58DE6D-94C5-C34E-8D94-EFF1AFBBF40C}"/>
                </a:ext>
              </a:extLst>
            </p:cNvPr>
            <p:cNvSpPr/>
            <p:nvPr/>
          </p:nvSpPr>
          <p:spPr>
            <a:xfrm>
              <a:off x="1727609" y="6523404"/>
              <a:ext cx="4580595" cy="1205892"/>
            </a:xfrm>
            <a:prstGeom prst="rect">
              <a:avLst/>
            </a:prstGeom>
            <a:solidFill>
              <a:srgbClr val="EFEE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3CE9A15-DE09-094F-965A-DA91338E06CA}"/>
                </a:ext>
              </a:extLst>
            </p:cNvPr>
            <p:cNvSpPr/>
            <p:nvPr/>
          </p:nvSpPr>
          <p:spPr>
            <a:xfrm>
              <a:off x="969607" y="5530071"/>
              <a:ext cx="1748900" cy="1205892"/>
            </a:xfrm>
            <a:prstGeom prst="rect">
              <a:avLst/>
            </a:prstGeom>
            <a:solidFill>
              <a:srgbClr val="EFEE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129A3B5-0FD9-4341-AC72-881E70B845FA}"/>
                </a:ext>
              </a:extLst>
            </p:cNvPr>
            <p:cNvSpPr/>
            <p:nvPr/>
          </p:nvSpPr>
          <p:spPr>
            <a:xfrm>
              <a:off x="5317726" y="5701131"/>
              <a:ext cx="1748900" cy="1205892"/>
            </a:xfrm>
            <a:prstGeom prst="rect">
              <a:avLst/>
            </a:prstGeom>
            <a:solidFill>
              <a:srgbClr val="EFEE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A2FC39-C577-EC46-B079-9C02BA717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715" y="685800"/>
            <a:ext cx="9601200" cy="1485900"/>
          </a:xfrm>
        </p:spPr>
        <p:txBody>
          <a:bodyPr/>
          <a:lstStyle/>
          <a:p>
            <a:r>
              <a:rPr lang="en-US" dirty="0"/>
              <a:t>Prizes for TCP Cyber Game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7C5C2-0519-B343-9BF7-895E80574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715" y="1573968"/>
            <a:ext cx="9601200" cy="44250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Winning projects will be selected for potential future development and use for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K-12 education with the TCP Program and Circadence in local school districts. </a:t>
            </a:r>
          </a:p>
          <a:p>
            <a:r>
              <a:rPr lang="en-US" dirty="0"/>
              <a:t>First Place – choice of:</a:t>
            </a:r>
          </a:p>
          <a:p>
            <a:pPr lvl="1"/>
            <a:r>
              <a:rPr lang="en-US" dirty="0"/>
              <a:t>Free trip to the Pentagon (DoD Headquarters) with the TCP Program</a:t>
            </a:r>
          </a:p>
          <a:p>
            <a:pPr lvl="2"/>
            <a:r>
              <a:rPr lang="en-US" dirty="0"/>
              <a:t>Paid airfare, lodging, and custom tour for 3 days, 2 nights</a:t>
            </a:r>
          </a:p>
          <a:p>
            <a:pPr lvl="1"/>
            <a:r>
              <a:rPr lang="en-US" dirty="0"/>
              <a:t>Nintendo Switch Game Consoles</a:t>
            </a:r>
          </a:p>
          <a:p>
            <a:r>
              <a:rPr lang="en-US" dirty="0"/>
              <a:t>Second Place – choice of:</a:t>
            </a:r>
          </a:p>
          <a:p>
            <a:pPr lvl="1"/>
            <a:r>
              <a:rPr lang="en-US" dirty="0"/>
              <a:t>Circadence Project Ares Licenses</a:t>
            </a:r>
          </a:p>
          <a:p>
            <a:pPr lvl="1"/>
            <a:r>
              <a:rPr lang="en-US" dirty="0"/>
              <a:t>Google Home Minis - Smart Speakers with Google Assistant</a:t>
            </a:r>
          </a:p>
          <a:p>
            <a:r>
              <a:rPr lang="en-US" dirty="0"/>
              <a:t>Third Place:</a:t>
            </a:r>
          </a:p>
          <a:p>
            <a:pPr lvl="1"/>
            <a:r>
              <a:rPr lang="en-US" dirty="0"/>
              <a:t>Tile Mate Item Trackers (2/person)</a:t>
            </a:r>
          </a:p>
          <a:p>
            <a:r>
              <a:rPr lang="en-US" dirty="0"/>
              <a:t>All:  Pride and TCP SWAG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096E5-9B05-B144-8C26-438140422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289A9-332F-2743-85EA-7B12047DA435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3B5368-775A-2A4D-98C7-D263C5B12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463" y="4803665"/>
            <a:ext cx="3537750" cy="19899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628713-4DB7-0341-879C-776D05046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5571" y="-78751"/>
            <a:ext cx="1956429" cy="212655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393A8A6-0C1E-174B-B6CF-A5502A236252}"/>
              </a:ext>
            </a:extLst>
          </p:cNvPr>
          <p:cNvGrpSpPr/>
          <p:nvPr/>
        </p:nvGrpSpPr>
        <p:grpSpPr>
          <a:xfrm>
            <a:off x="5836147" y="4592765"/>
            <a:ext cx="2352180" cy="2200885"/>
            <a:chOff x="6239714" y="4997449"/>
            <a:chExt cx="1687960" cy="174451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4EFA30B-889D-AC42-B0F5-CC6A0A5AE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9714" y="4997449"/>
              <a:ext cx="1485901" cy="148590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1C5501-8303-3643-AF1C-33B5FA49A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1773" y="5256067"/>
              <a:ext cx="1485901" cy="14859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7926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016DE8-931A-D44B-A33C-0CA4C9EC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7AF963-D74C-7E43-84CB-C5F71FA0B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8750"/>
            <a:ext cx="9601200" cy="50246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Daniel Massey, PhD </a:t>
            </a:r>
            <a:r>
              <a:rPr lang="en-US" sz="2400" b="0" dirty="0"/>
              <a:t>– Director, TCP Program; Neutral Vehicle research project; K-12 Cybersecurity Education in St. </a:t>
            </a:r>
            <a:r>
              <a:rPr lang="en-US" sz="2400" b="0" dirty="0" err="1"/>
              <a:t>Vrain</a:t>
            </a:r>
            <a:r>
              <a:rPr lang="en-US" sz="2400" b="0" dirty="0"/>
              <a:t> Valley School District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Laura Lee, JD, MA </a:t>
            </a:r>
            <a:r>
              <a:rPr lang="en-US" sz="2400" b="0" dirty="0"/>
              <a:t>– Executive Vice President of Rapid Prototyping, Circadence</a:t>
            </a:r>
          </a:p>
          <a:p>
            <a:pPr marL="0" indent="0">
              <a:buNone/>
            </a:pPr>
            <a:r>
              <a:rPr lang="en-US" sz="2400" dirty="0"/>
              <a:t>Daniel Manson, PhD </a:t>
            </a:r>
            <a:r>
              <a:rPr lang="en-US" sz="2400" b="0" dirty="0"/>
              <a:t>– Instructor, TCP Program; Western Region Collegiate Cyber Defense Competition; </a:t>
            </a:r>
            <a:r>
              <a:rPr lang="en-US" sz="2400" b="0" dirty="0" err="1"/>
              <a:t>CyberPatriot</a:t>
            </a:r>
            <a:r>
              <a:rPr lang="en-US" sz="2400" b="0" dirty="0"/>
              <a:t> Competition</a:t>
            </a:r>
          </a:p>
          <a:p>
            <a:pPr marL="0" indent="0">
              <a:buNone/>
            </a:pPr>
            <a:r>
              <a:rPr lang="en-US" sz="2400" dirty="0" err="1"/>
              <a:t>Lijun</a:t>
            </a:r>
            <a:r>
              <a:rPr lang="en-US" sz="2400" dirty="0"/>
              <a:t> Chen, PhD </a:t>
            </a:r>
            <a:r>
              <a:rPr lang="en-US" sz="2400" b="0" dirty="0"/>
              <a:t>– Asst. Professor, TCP Program &amp; Dept. of Comp. Sci.</a:t>
            </a:r>
          </a:p>
          <a:p>
            <a:pPr marL="0" indent="0">
              <a:buNone/>
            </a:pPr>
            <a:r>
              <a:rPr lang="en-US" sz="2400" dirty="0" err="1"/>
              <a:t>Sangtae</a:t>
            </a:r>
            <a:r>
              <a:rPr lang="en-US" sz="2400" dirty="0"/>
              <a:t> Ha, PhD </a:t>
            </a:r>
            <a:r>
              <a:rPr lang="en-US" sz="2400" b="0" dirty="0"/>
              <a:t>– Asst. Professor, TCP Program &amp; Dept. of Comp. Sci.</a:t>
            </a:r>
          </a:p>
          <a:p>
            <a:pPr marL="0" indent="0">
              <a:buNone/>
            </a:pPr>
            <a:r>
              <a:rPr lang="en-US" sz="2400" dirty="0"/>
              <a:t>Will Temple </a:t>
            </a:r>
            <a:r>
              <a:rPr lang="en-US" sz="2400" b="0" dirty="0"/>
              <a:t>– PhD Candidate, CU’s Dept. of Comp. Sci.; Dr. Ben </a:t>
            </a:r>
            <a:r>
              <a:rPr lang="en-US" sz="2400" b="0" dirty="0" err="1"/>
              <a:t>Shaprio’s</a:t>
            </a:r>
            <a:r>
              <a:rPr lang="en-US" sz="2400" b="0" dirty="0"/>
              <a:t> Laboratory for Playful Computation</a:t>
            </a:r>
          </a:p>
          <a:p>
            <a:pPr marL="0" indent="0">
              <a:buNone/>
            </a:pPr>
            <a:r>
              <a:rPr lang="en-US" sz="2400" dirty="0"/>
              <a:t>CU’s Cybersecurity Club and Collegiate Cyber Defense Competition Team’s</a:t>
            </a:r>
            <a:r>
              <a:rPr lang="en-US" sz="2400" b="0" dirty="0"/>
              <a:t> students are willing to assist with projects as needed.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03F3C-FA72-984A-ADBB-B040BA22C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149E4-9A04-104D-BB9B-08377DA1AF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04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AFA430E-9C88-D449-BC32-108D6114DCAB}"/>
              </a:ext>
            </a:extLst>
          </p:cNvPr>
          <p:cNvSpPr/>
          <p:nvPr/>
        </p:nvSpPr>
        <p:spPr>
          <a:xfrm>
            <a:off x="241818" y="177036"/>
            <a:ext cx="11726841" cy="6503927"/>
          </a:xfrm>
          <a:prstGeom prst="rect">
            <a:avLst/>
          </a:prstGeom>
          <a:solidFill>
            <a:srgbClr val="191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C1D56-91E4-694B-9CE3-BE0C8DB5A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289A9-332F-2743-85EA-7B12047DA435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DA387-F894-5B4B-BD92-C05E529C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821" y="840627"/>
            <a:ext cx="3494358" cy="16519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0F16A5-B2E9-1548-BCAC-7240F0F33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345" y="4372472"/>
            <a:ext cx="2109206" cy="21092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1EF00-5C1C-BB48-A86C-16C1A8F85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140" y="5370270"/>
            <a:ext cx="4017364" cy="8340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2D8CC6-2968-024B-BB59-E6997188E522}"/>
              </a:ext>
            </a:extLst>
          </p:cNvPr>
          <p:cNvSpPr txBox="1"/>
          <p:nvPr/>
        </p:nvSpPr>
        <p:spPr>
          <a:xfrm>
            <a:off x="7612099" y="509203"/>
            <a:ext cx="48627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CU Cybersecurity</a:t>
            </a:r>
          </a:p>
          <a:p>
            <a:pPr algn="ctr"/>
            <a:r>
              <a:rPr lang="en-US" sz="3200" dirty="0">
                <a:latin typeface="Helvetica" pitchFamily="2" charset="0"/>
              </a:rPr>
              <a:t>Club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28A1DB-7E84-4747-B200-07279CA6E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40" y="2874625"/>
            <a:ext cx="11250320" cy="14097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5094CAE-1119-6449-9677-460F42E59495}"/>
              </a:ext>
            </a:extLst>
          </p:cNvPr>
          <p:cNvGrpSpPr/>
          <p:nvPr/>
        </p:nvGrpSpPr>
        <p:grpSpPr>
          <a:xfrm>
            <a:off x="245651" y="661744"/>
            <a:ext cx="4474492" cy="575034"/>
            <a:chOff x="343777" y="2238962"/>
            <a:chExt cx="4474492" cy="57503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68A0971-5FF4-B943-B6EE-6E7ADCAD0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777" y="2256849"/>
              <a:ext cx="4446393" cy="55714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F335BB-733B-A94E-96E2-D3D1CFC6E1B8}"/>
                </a:ext>
              </a:extLst>
            </p:cNvPr>
            <p:cNvSpPr/>
            <p:nvPr/>
          </p:nvSpPr>
          <p:spPr>
            <a:xfrm>
              <a:off x="989350" y="2238962"/>
              <a:ext cx="3828919" cy="414298"/>
            </a:xfrm>
            <a:prstGeom prst="rect">
              <a:avLst/>
            </a:prstGeom>
            <a:solidFill>
              <a:srgbClr val="191B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623901-3BAB-0145-983A-8325C5544284}"/>
                </a:ext>
              </a:extLst>
            </p:cNvPr>
            <p:cNvSpPr txBox="1"/>
            <p:nvPr/>
          </p:nvSpPr>
          <p:spPr>
            <a:xfrm>
              <a:off x="974364" y="2328901"/>
              <a:ext cx="3494357" cy="342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Department of Computer Science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C1C4D43-1E81-6D40-B773-B9EDD206A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559" y="5008493"/>
            <a:ext cx="3175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83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B7C6-95E1-A941-B2AC-83BA30C75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Design-Build-Break Cyber Games for K-12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1B7E0-F32D-DB46-8996-DC0A113AC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6050" y="2102237"/>
            <a:ext cx="4499950" cy="4351149"/>
          </a:xfrm>
        </p:spPr>
        <p:txBody>
          <a:bodyPr>
            <a:normAutofit/>
          </a:bodyPr>
          <a:lstStyle/>
          <a:p>
            <a:r>
              <a:rPr lang="en-US" sz="2800" dirty="0"/>
              <a:t>Challenge Summary</a:t>
            </a:r>
          </a:p>
          <a:p>
            <a:r>
              <a:rPr lang="en-US" sz="2800" dirty="0"/>
              <a:t>Cyber Game Examples</a:t>
            </a:r>
          </a:p>
          <a:p>
            <a:r>
              <a:rPr lang="en-US" sz="2800" dirty="0"/>
              <a:t>Prompts</a:t>
            </a:r>
          </a:p>
          <a:p>
            <a:pPr lvl="1"/>
            <a:r>
              <a:rPr lang="en-US" sz="2800" dirty="0"/>
              <a:t>Topic Ares</a:t>
            </a:r>
          </a:p>
          <a:p>
            <a:pPr lvl="1"/>
            <a:r>
              <a:rPr lang="en-US" sz="2800" dirty="0"/>
              <a:t>More Ideas</a:t>
            </a:r>
          </a:p>
          <a:p>
            <a:r>
              <a:rPr lang="en-US" sz="2800" dirty="0"/>
              <a:t>Project Format</a:t>
            </a:r>
          </a:p>
          <a:p>
            <a:r>
              <a:rPr lang="en-US" sz="2800" dirty="0"/>
              <a:t>Prizes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614AF-AEDE-B64B-A545-8FEB2A1F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149E4-9A04-104D-BB9B-08377DA1AFF3}" type="slidenum">
              <a:rPr lang="en-US" smtClean="0"/>
              <a:t>3</a:t>
            </a:fld>
            <a:endParaRPr lang="en-US"/>
          </a:p>
        </p:txBody>
      </p:sp>
      <p:pic>
        <p:nvPicPr>
          <p:cNvPr id="1028" name="Picture 4" descr="Image result for cyber game logos">
            <a:extLst>
              <a:ext uri="{FF2B5EF4-FFF2-40B4-BE49-F238E27FC236}">
                <a16:creationId xmlns:a16="http://schemas.microsoft.com/office/drawing/2014/main" id="{07B7BBF4-45DE-D043-AB02-CF7AFBE2C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0" t="16128" r="21280" b="39032"/>
          <a:stretch/>
        </p:blipFill>
        <p:spPr bwMode="auto">
          <a:xfrm rot="19072691">
            <a:off x="6439038" y="2329781"/>
            <a:ext cx="4066393" cy="236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96F681-EECE-6D44-95F8-D4FAFFB46133}"/>
              </a:ext>
            </a:extLst>
          </p:cNvPr>
          <p:cNvSpPr/>
          <p:nvPr/>
        </p:nvSpPr>
        <p:spPr>
          <a:xfrm>
            <a:off x="8831570" y="3660360"/>
            <a:ext cx="201689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Cyber</a:t>
            </a:r>
            <a:endParaRPr 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80F6F7-D7CE-C848-884F-54C3DCC6E320}"/>
              </a:ext>
            </a:extLst>
          </p:cNvPr>
          <p:cNvSpPr/>
          <p:nvPr/>
        </p:nvSpPr>
        <p:spPr>
          <a:xfrm>
            <a:off x="8373112" y="4277811"/>
            <a:ext cx="247535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Games</a:t>
            </a:r>
            <a:endParaRPr 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50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CE073-2D94-D94D-AA47-4E3CC95F7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Design-Build-Break Cyber Games for K-12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78FE7-A495-6445-BB61-D66A66F4B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046766"/>
            <a:ext cx="10005237" cy="4970721"/>
          </a:xfrm>
        </p:spPr>
        <p:txBody>
          <a:bodyPr>
            <a:normAutofit/>
          </a:bodyPr>
          <a:lstStyle/>
          <a:p>
            <a:r>
              <a:rPr lang="en-US" sz="2800" dirty="0"/>
              <a:t>Educational Need for Cyber Foundational Skills</a:t>
            </a:r>
          </a:p>
          <a:p>
            <a:endParaRPr lang="en-US" sz="1600" dirty="0"/>
          </a:p>
          <a:p>
            <a:r>
              <a:rPr lang="en-US" sz="2800" dirty="0"/>
              <a:t>Games support learning</a:t>
            </a:r>
          </a:p>
          <a:p>
            <a:endParaRPr lang="en-US" sz="1400" dirty="0"/>
          </a:p>
          <a:p>
            <a:r>
              <a:rPr lang="en-US" sz="2800" dirty="0"/>
              <a:t>Options in Cyber Game Challenge</a:t>
            </a:r>
          </a:p>
          <a:p>
            <a:pPr lvl="1"/>
            <a:r>
              <a:rPr lang="en-US" sz="2800" i="1" dirty="0"/>
              <a:t>Design</a:t>
            </a:r>
            <a:r>
              <a:rPr lang="en-US" sz="2800" dirty="0"/>
              <a:t> – Game Design Document (GDD)</a:t>
            </a:r>
          </a:p>
          <a:p>
            <a:pPr lvl="1"/>
            <a:r>
              <a:rPr lang="en-US" sz="2800" i="1" dirty="0"/>
              <a:t>Build</a:t>
            </a:r>
            <a:r>
              <a:rPr lang="en-US" sz="2800" dirty="0"/>
              <a:t> – Mock Up, or Mobile/Desktop Prototype</a:t>
            </a:r>
          </a:p>
          <a:p>
            <a:pPr lvl="1"/>
            <a:r>
              <a:rPr lang="en-US" sz="2800" i="1" dirty="0"/>
              <a:t>Break</a:t>
            </a:r>
            <a:r>
              <a:rPr lang="en-US" sz="2800" dirty="0"/>
              <a:t> – Create game to teach how to break them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3DDCC-9AB3-AB4A-88D0-9C9CF54AB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289A9-332F-2743-85EA-7B12047DA4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62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ECED7-CF13-A442-9F64-EC9E715BA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27836"/>
            <a:ext cx="9601200" cy="148590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517CC-7C6E-AB43-B349-0E3D077A8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25139" y="6453386"/>
            <a:ext cx="1596292" cy="404614"/>
          </a:xfrm>
        </p:spPr>
        <p:txBody>
          <a:bodyPr/>
          <a:lstStyle/>
          <a:p>
            <a:fld id="{EF0289A9-332F-2743-85EA-7B12047DA435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2C635C-0550-5A4A-8981-2DDDCB202614}"/>
              </a:ext>
            </a:extLst>
          </p:cNvPr>
          <p:cNvSpPr/>
          <p:nvPr/>
        </p:nvSpPr>
        <p:spPr>
          <a:xfrm>
            <a:off x="4885791" y="427836"/>
            <a:ext cx="5537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https://cybergames.circadence.com/</a:t>
            </a:r>
            <a:r>
              <a:rPr lang="en-US" sz="2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8D22B9-7A91-F143-AE24-B2DA7AFCE1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66"/>
          <a:stretch/>
        </p:blipFill>
        <p:spPr>
          <a:xfrm>
            <a:off x="6045361" y="3946827"/>
            <a:ext cx="4449089" cy="2673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F31B3D-33FF-0940-912C-A2E0EF6E2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95400"/>
            <a:ext cx="4496117" cy="2518477"/>
          </a:xfrm>
          <a:prstGeom prst="rect">
            <a:avLst/>
          </a:prstGeom>
        </p:spPr>
      </p:pic>
      <p:pic>
        <p:nvPicPr>
          <p:cNvPr id="8" name="Picture 7" descr="../../../CyberVault.png">
            <a:extLst>
              <a:ext uri="{FF2B5EF4-FFF2-40B4-BE49-F238E27FC236}">
                <a16:creationId xmlns:a16="http://schemas.microsoft.com/office/drawing/2014/main" id="{000E816B-23B4-644A-A323-F5FDE07E75D6}"/>
              </a:ext>
            </a:extLst>
          </p:cNvPr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9859" y="3951054"/>
            <a:ext cx="4419600" cy="266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17D1C2-4891-A147-8F24-15A6D89A370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5361" y="1303736"/>
            <a:ext cx="4449089" cy="2510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9F6DDF-CAD5-774F-A30C-FD5665D0A2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71" y="6164183"/>
            <a:ext cx="1934667" cy="4560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A570B8-7380-FA48-ABDB-4113DDD0D1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90" y="3267250"/>
            <a:ext cx="2002241" cy="4471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905887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A730-9A14-894F-9431-04F53F8CD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622E6-2264-2E40-952E-6F39F9935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50473"/>
            <a:ext cx="5444836" cy="3581400"/>
          </a:xfrm>
        </p:spPr>
        <p:txBody>
          <a:bodyPr/>
          <a:lstStyle/>
          <a:p>
            <a:r>
              <a:rPr lang="en-US" dirty="0"/>
              <a:t>Practical Uses in Cyber</a:t>
            </a:r>
          </a:p>
          <a:p>
            <a:pPr lvl="1"/>
            <a:r>
              <a:rPr lang="en-US" dirty="0"/>
              <a:t>Gathering data from large data store</a:t>
            </a:r>
          </a:p>
          <a:p>
            <a:pPr lvl="1"/>
            <a:r>
              <a:rPr lang="en-US" dirty="0"/>
              <a:t>Eliminating extra data from search</a:t>
            </a:r>
          </a:p>
          <a:p>
            <a:pPr lvl="1"/>
            <a:r>
              <a:rPr lang="en-US" dirty="0"/>
              <a:t>IDS Log query</a:t>
            </a:r>
          </a:p>
          <a:p>
            <a:pPr lvl="1"/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>
                <a:hlinkClick r:id="rId2"/>
              </a:rPr>
              <a:t>www.regexone.com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322BD-5A3C-5348-AD94-24DE5E909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289A9-332F-2743-85EA-7B12047DA435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A2DAAB4-9461-3849-844A-320B09129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793871" y="0"/>
            <a:ext cx="5398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9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150D-E984-C343-B116-3764786C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828" y="314624"/>
            <a:ext cx="9601200" cy="1485900"/>
          </a:xfrm>
        </p:spPr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75BDA-2F65-4846-9074-26C91BE7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289A9-332F-2743-85EA-7B12047DA435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A picture containing indoor, table, monitor&#13;&#10;&#13;&#10;Description automatically generated">
            <a:extLst>
              <a:ext uri="{FF2B5EF4-FFF2-40B4-BE49-F238E27FC236}">
                <a16:creationId xmlns:a16="http://schemas.microsoft.com/office/drawing/2014/main" id="{4005BE0B-158E-AA4D-8AE5-8E3D4DF07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19460"/>
            <a:ext cx="9144000" cy="5136233"/>
          </a:xfrm>
          <a:prstGeom prst="rect">
            <a:avLst/>
          </a:prstGeom>
        </p:spPr>
      </p:pic>
      <p:pic>
        <p:nvPicPr>
          <p:cNvPr id="6" name="Picture 5" descr="A picture containing monitor, indoor, sitting, wall&#13;&#10;&#13;&#10;Description automatically generated">
            <a:extLst>
              <a:ext uri="{FF2B5EF4-FFF2-40B4-BE49-F238E27FC236}">
                <a16:creationId xmlns:a16="http://schemas.microsoft.com/office/drawing/2014/main" id="{8675941B-0445-8244-9904-97B1DB5C43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08"/>
          <a:stretch/>
        </p:blipFill>
        <p:spPr>
          <a:xfrm>
            <a:off x="8014496" y="277220"/>
            <a:ext cx="2653504" cy="10399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A98E39-BC70-6142-AC40-B0EB818C35DE}"/>
              </a:ext>
            </a:extLst>
          </p:cNvPr>
          <p:cNvSpPr/>
          <p:nvPr/>
        </p:nvSpPr>
        <p:spPr>
          <a:xfrm>
            <a:off x="1467828" y="946760"/>
            <a:ext cx="5261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https://www.youtube.com/watch?v=AbSdKm5JNSo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939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6113CB76-5DE9-45ED-BDCF-E41F4C059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D6A62A-DDC2-D346-BB66-83B336228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8004" y="1480929"/>
            <a:ext cx="5607908" cy="3254321"/>
          </a:xfrm>
        </p:spPr>
        <p:txBody>
          <a:bodyPr>
            <a:normAutofit/>
          </a:bodyPr>
          <a:lstStyle/>
          <a:p>
            <a:pPr algn="l"/>
            <a:r>
              <a:rPr lang="en-US" sz="7000" dirty="0"/>
              <a:t>Prompts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451E39-87CA-2B42-AE91-1A061F0BD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8004" y="4804850"/>
            <a:ext cx="5607906" cy="108623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TCP Cyber Game Challenge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6AE25D8-8EF9-4A70-AE28-DD9B8A02A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4721739" cy="5349671"/>
            <a:chOff x="752858" y="744469"/>
            <a:chExt cx="4721739" cy="5349671"/>
          </a:xfrm>
        </p:grpSpPr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47BE8E0A-23D8-49BB-8A56-66C010617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99584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F4F0FDAA-96B4-4AC1-8E4C-25B545A16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F8369-FB06-6643-8A97-460D0DF29B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30683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29149E4-9A04-104D-BB9B-08377DA1AFF3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45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8167-401D-B84E-A4AF-E216843F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 Game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78B3-D2C1-3D45-AF07-EFE4A59D40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020187"/>
            <a:ext cx="4447786" cy="415201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Cryptography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PowerShell/Scripting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Cyber risk  (Probability/Confidence Levels)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Authentication/Authorization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Cyber Key Terrain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Code hacking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Network mapping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916497-5921-904C-95D5-064044CF1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2" y="2020187"/>
            <a:ext cx="5112415" cy="415201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 startAt="8"/>
            </a:pPr>
            <a:r>
              <a:rPr lang="en-US" dirty="0"/>
              <a:t>Passwords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8"/>
            </a:pPr>
            <a:r>
              <a:rPr lang="en-US" dirty="0"/>
              <a:t>Firewalls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8"/>
            </a:pPr>
            <a:r>
              <a:rPr lang="en-US" dirty="0"/>
              <a:t>IDS Rules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8"/>
            </a:pPr>
            <a:r>
              <a:rPr lang="en-US" dirty="0"/>
              <a:t>Malware Analysis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8"/>
            </a:pPr>
            <a:r>
              <a:rPr lang="en-US" dirty="0"/>
              <a:t>Incident Response Process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8"/>
            </a:pPr>
            <a:r>
              <a:rPr lang="en-US" dirty="0"/>
              <a:t>Network Subnetting Design (CIDR)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8"/>
            </a:pPr>
            <a:r>
              <a:rPr lang="en-US" dirty="0"/>
              <a:t>Network Analysis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8"/>
            </a:pPr>
            <a:r>
              <a:rPr lang="en-US" dirty="0"/>
              <a:t>General Cyber Hygiene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E566F-8FBA-B548-9C6D-B13D40B5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289A9-332F-2743-85EA-7B12047DA4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5783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1096</Words>
  <Application>Microsoft Macintosh PowerPoint</Application>
  <PresentationFormat>Widescreen</PresentationFormat>
  <Paragraphs>199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Courier New</vt:lpstr>
      <vt:lpstr>Franklin Gothic Book</vt:lpstr>
      <vt:lpstr>Helvetica</vt:lpstr>
      <vt:lpstr>Symbol</vt:lpstr>
      <vt:lpstr>Wingdings</vt:lpstr>
      <vt:lpstr>Crop</vt:lpstr>
      <vt:lpstr>Design, Build or Break Cyber Games for K-12 Education</vt:lpstr>
      <vt:lpstr>Technology, Cybersecurity and Policy (formerly the Interdisciplinary Telecom Program)</vt:lpstr>
      <vt:lpstr>Design-Build-Break Cyber Games for K-12</vt:lpstr>
      <vt:lpstr>Design-Build-Break Cyber Games for K-12</vt:lpstr>
      <vt:lpstr>Examples</vt:lpstr>
      <vt:lpstr>Regular Expressions</vt:lpstr>
      <vt:lpstr>Regular Expressions</vt:lpstr>
      <vt:lpstr>Prompts</vt:lpstr>
      <vt:lpstr>Cyber Game Topics</vt:lpstr>
      <vt:lpstr>PowerShell/Scripting</vt:lpstr>
      <vt:lpstr>Cyber Risk</vt:lpstr>
      <vt:lpstr>Cryptography</vt:lpstr>
      <vt:lpstr>Authentication and Authorization</vt:lpstr>
      <vt:lpstr>Challenge Format</vt:lpstr>
      <vt:lpstr>Challenge Format – Design</vt:lpstr>
      <vt:lpstr>Challenge Format - Build</vt:lpstr>
      <vt:lpstr>Challenge Format - Break</vt:lpstr>
      <vt:lpstr>Judging Criteria</vt:lpstr>
      <vt:lpstr>Prizes</vt:lpstr>
      <vt:lpstr>Prizes for TCP Cyber Game Challenge</vt:lpstr>
      <vt:lpstr>Mentors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6</dc:title>
  <dc:creator>Laura Lee</dc:creator>
  <cp:lastModifiedBy>Garrett Jeffrey Schumacher</cp:lastModifiedBy>
  <cp:revision>43</cp:revision>
  <dcterms:created xsi:type="dcterms:W3CDTF">2019-02-09T21:10:37Z</dcterms:created>
  <dcterms:modified xsi:type="dcterms:W3CDTF">2019-02-18T22:52:05Z</dcterms:modified>
</cp:coreProperties>
</file>